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 Slab"/>
      <p:regular r:id="rId50"/>
      <p:bold r:id="rId51"/>
    </p:embeddedFont>
    <p:embeddedFont>
      <p:font typeface="Robo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Slab-bold.fntdata"/><Relationship Id="rId50" Type="http://schemas.openxmlformats.org/officeDocument/2006/relationships/font" Target="fonts/RobotoSlab-regular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de078c47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de078c47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dfce599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dfce599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dfce5998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dfce599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dfce5998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dfce5998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dfce5998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dfce5998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dfce5998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dfce599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e0d801f0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e0d801f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e0d801f0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e0d801f0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e0d801f07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e0d801f0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e0d801f0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e0d801f0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de078c47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de078c47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e0d801f07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e0d801f07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e0d801f07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e0d801f07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e0d801f07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e0d801f07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e0d801f07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e0d801f0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cf6f287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cf6f287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cf6f2877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cf6f2877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cf6f28779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cf6f28779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cf6f28779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cf6f28779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cf6f28779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cf6f28779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cf6f28779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cf6f28779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de078c47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de078c47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cf6f28779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cf6f28779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cf6f28779_2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cf6f28779_2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cf6f28779_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cf6f28779_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cf6f28779_2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cf6f28779_2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cf6f28779_2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cf6f28779_2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cf6f28779_3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cf6f28779_3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cf6f28779_3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cf6f28779_3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f6f28779_5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f6f28779_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cf6f28779_5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cf6f28779_5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cfcbc5f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cfcbc5f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de078c47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de078c47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fcbc5fd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fcbc5fd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cfcbc5fd8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cfcbc5fd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cfcbc5fd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cfcbc5fd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cfcbc5fd8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cfcbc5fd8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fc002bb5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fc002bb5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de078c47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de078c47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de078c47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de078c47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de078c47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de078c47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de078c47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de078c47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de078c47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de078c47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mazon Diretrizes ios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480750" y="931950"/>
            <a:ext cx="8222100" cy="17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Relationship Id="rId4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Relationship Id="rId4" Type="http://schemas.openxmlformats.org/officeDocument/2006/relationships/image" Target="../media/image4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875" y="11001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75" y="664150"/>
            <a:ext cx="3331075" cy="38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3834100" y="664150"/>
            <a:ext cx="28752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CC00"/>
                </a:solidFill>
                <a:latin typeface="Trebuchet MS"/>
                <a:ea typeface="Trebuchet MS"/>
                <a:cs typeface="Trebuchet MS"/>
                <a:sym typeface="Trebuchet MS"/>
              </a:rPr>
              <a:t>! 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Use as visualizações do sistema para desenhar campos de texto e 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visualização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de texto. O texto no modo escuro é de boa visualização e leitura seguindo podemos dizer as definições do padrão cor elevada. O branco se aproxima do cinza claro, o que ficaria como a mistura do preto e branco.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7539975" y="460162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Gabriel Santos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Lançamento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87900" y="1489825"/>
            <a:ext cx="5333700" cy="30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O sistema exibe uma tela de inicialização no momento em que o aplicativo é iniciado e o substitui rapidamente pelo conteúdo inicial.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O objetivo é fazer com que o site pareça rápido e responsivo enquanto carrega as informações iniciais.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Sua exibição se adequa ao tipo de orientação apropriada no momento em que o aplicativo é aberto, seja em modo paisagem, seja em modo retrato.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225" y="1205800"/>
            <a:ext cx="1617800" cy="377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Carolina Martins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Lançamento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87900" y="1456500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Não é solicitado informações de configuração antecipadamente.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Não 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são exibidos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 acordos de licenciamento e isenções de 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responsabilidade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 do app.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Durante o uso do aplicativo, é possível navegar e outros aplicativos simultaneamente e ao retornar é inicializado do ponto em que parou, porém , se for fechado, aí retorna para a página inicial.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175" y="1148663"/>
            <a:ext cx="1819360" cy="369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714625" y="4690700"/>
            <a:ext cx="233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Carolina Martins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Ícone do aplicativo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87900" y="1489825"/>
            <a:ext cx="5689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É simples e objetivo.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Tem um único ponto de foco, onde foi centralizado o elemento que representa a empresa.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O 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ícone é mundialmente reconhecível. O ícone possui a 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seta em forma de “sorriso” que é a marca mais conhecida da empresa.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Plano de fundo simples, representando o visual e cores das embalagens de e-commerce com a fita azul (modelo de fita utilizado nos EUA)	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Não há 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palavras,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 ou outros elementos que 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poluem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 o visual.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63" y="1708150"/>
            <a:ext cx="24288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Carolina Martins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Botões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950" y="1400767"/>
            <a:ext cx="1762300" cy="340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25" y="1400763"/>
            <a:ext cx="1627325" cy="340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850" y="1400750"/>
            <a:ext cx="1861888" cy="340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5654250" y="1400750"/>
            <a:ext cx="3327900" cy="3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Os botões oferecem conteúdos que identificam aquilo que ele quer fazer.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Há uma hierarquia de tamanho que está de acordo com as especificações.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No exemplo, temos botões nos tamanhos Large, Medium e small.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No corpo do aplicativo, a maior parte dos botões estão com ilustrações em ícones, onde facilmente  é identificado para onde a página vai levar.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5848725" y="4465025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Carolina Martins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Botões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87900" y="1489825"/>
            <a:ext cx="4789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Os botões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 de cor 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amarelo são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 os mais importantes e identificam quando o usuário quer incluir um item no carrinho,efetuar o pedido, ou fazer alterações de conta e os de cor branco, são opcionais como configurações, login, atendimento ao cliente, por exemplo. 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Na parte inferior, há botões de acesso rápido, como home, informações de dispositivo, carrinho e um menu classificado por tipo com ícones para acesso 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às mercadorias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 de determinado grupo e um botão de atendimento ao cliente. Neste, as opções estão separadas por imagens e uma legenda.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675" y="1346025"/>
            <a:ext cx="1726149" cy="32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5950" y="1346025"/>
            <a:ext cx="1644375" cy="322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959100" y="43804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Carolina Martins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Campos de textos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8175000" y="474330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Emanuel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387900" y="1930675"/>
            <a:ext cx="414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campo de texto é uma linha única destinada a, como o próprio nome diz, receber um texto. E suas diretrizes são destinadas a facilitar o uso e garantir segurança. São elas: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673" y="429650"/>
            <a:ext cx="2408649" cy="428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Diretriz - Campos de texto.</a:t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387900" y="1871050"/>
            <a:ext cx="325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Mostrar dica sobre o campo: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387900" y="3498950"/>
            <a:ext cx="24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Botão Limpar: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6976" l="10498" r="3309" t="0"/>
          <a:stretch/>
        </p:blipFill>
        <p:spPr>
          <a:xfrm>
            <a:off x="3877863" y="3445950"/>
            <a:ext cx="4430601" cy="5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854" y="1784300"/>
            <a:ext cx="4690641" cy="6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8175000" y="474330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Emanuel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87900" y="458025"/>
            <a:ext cx="5450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Diretrizes - Campos de texto.</a:t>
            </a:r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387900" y="1932350"/>
            <a:ext cx="495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Campo Seguro:        !!! Problemas técnicos !!!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387900" y="3522400"/>
            <a:ext cx="123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Botões: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679" y="3450950"/>
            <a:ext cx="4690641" cy="6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8175000" y="474330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Emanuel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87900" y="443100"/>
            <a:ext cx="36048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Interruptor/Switch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387900" y="1489825"/>
            <a:ext cx="3199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Um interruptor é uma opção visual que alterna entre dois status, ligado ou desligado, que não ficam ativos ao mesmo tempo, ou ele está ligado ou desligado, nunca ambos. 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17000"/>
            <a:ext cx="3422048" cy="370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8175000" y="474330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Emanuel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885850" y="324025"/>
            <a:ext cx="33723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Barra de Pesquisa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25" y="1173500"/>
            <a:ext cx="4247175" cy="12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643425" y="1105950"/>
            <a:ext cx="35142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❏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Fornecer dicas e contexto 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 barra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de pesquisa. Não vejo essa diretriz aplicada no site da Amazon versão mobile, uma vez que a ideia de fornecer dicas seria “Pesquisar roupas, sapatos, celulares”, não é o que temos na barra de pesquisa da Amazon, deste modo o usuário pode se confundir sobre o que deseja procurar.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539975" y="460162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Gabriel Santos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87900" y="458025"/>
            <a:ext cx="5840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Diretrizes - Interruptor/Switch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87900" y="3254450"/>
            <a:ext cx="9645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Estilo: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450" y="1272250"/>
            <a:ext cx="3133100" cy="35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387900" y="2076125"/>
            <a:ext cx="376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Uso em tabelas: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8175000" y="474330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Emanuel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387900" y="458025"/>
            <a:ext cx="449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Ações na tela inicial.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387900" y="1489825"/>
            <a:ext cx="3870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Ao pressionar o ícone na tela inicial irá aparecer um menu de ações rápido.</a:t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150" y="945475"/>
            <a:ext cx="3869950" cy="32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8175000" y="474330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Emanuel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Diretrizes - Ações na</a:t>
            </a:r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387900" y="1555150"/>
            <a:ext cx="2716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Título Sucinto:</a:t>
            </a: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387900" y="3036875"/>
            <a:ext cx="376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Glifo Reconhecível: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350" y="1421199"/>
            <a:ext cx="3951299" cy="7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088" y="2323274"/>
            <a:ext cx="88582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/>
        </p:nvSpPr>
        <p:spPr>
          <a:xfrm>
            <a:off x="8175000" y="4743300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Emanuel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Ações na tela inicial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86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Dantas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Dantas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Dantas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Dantas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Dantas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Dantas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Dantas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25" y="486375"/>
            <a:ext cx="2787150" cy="23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25" y="3062900"/>
            <a:ext cx="3302026" cy="12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163225" y="474750"/>
            <a:ext cx="2460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★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Fornecer atalhos úteis e outros conteúdos abaixo de uma barra de pesquisa. A Amazon segue essa diretriz toda vez que o usuário informa a primeira letra do produto o qual deseja procurar.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697700" y="565600"/>
            <a:ext cx="23493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★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Use uma barra de pesquisa em vez de um campo de texto para implementar a pesquisa.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435350" y="2499450"/>
            <a:ext cx="2460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★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Ative o botão Limpar. A barra de pesquisa da Amazon apresenta esse “x” que 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representa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“limpar”.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526300" y="3451525"/>
            <a:ext cx="61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865975" y="1924200"/>
            <a:ext cx="2923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❏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Ative o botão Cancelar quando apropriado. Não consegui visualizar o botão “Cancelar” que tem o propósito de encerrar a pesquisa imediatamente. Penso que o “x” seja apenas para apagar o histórico de pesquisa. Algo interessante 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é que ao apertar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na lupa você é direcionado para a página inicial.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539975" y="460162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Gabriel Santos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Impressão</a:t>
            </a:r>
            <a:endParaRPr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Opção de impressão padrão do browser (Chrome mobile)seguindo as guidelines; exibição diferente da impressão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420" y="1970150"/>
            <a:ext cx="1423155" cy="30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676" y="1970150"/>
            <a:ext cx="1675425" cy="30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3898075" y="4798725"/>
            <a:ext cx="1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Andrade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Comentários </a:t>
            </a:r>
            <a:endParaRPr/>
          </a:p>
        </p:txBody>
      </p:sp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site respeita as guidelines, fazendo comentários discretos e não invasivos, para evitar alertas desnecessários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3898075" y="4798725"/>
            <a:ext cx="1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Andrade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925" y="1935500"/>
            <a:ext cx="1457565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Carregando</a:t>
            </a:r>
            <a:r>
              <a:rPr lang="pt-BR"/>
              <a:t> </a:t>
            </a:r>
            <a:endParaRPr/>
          </a:p>
        </p:txBody>
      </p:sp>
      <p:sp>
        <p:nvSpPr>
          <p:cNvPr id="327" name="Google Shape;327;p44"/>
          <p:cNvSpPr txBox="1"/>
          <p:nvPr>
            <p:ph idx="1" type="body"/>
          </p:nvPr>
        </p:nvSpPr>
        <p:spPr>
          <a:xfrm>
            <a:off x="387900" y="1741275"/>
            <a:ext cx="4291500" cy="27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50">
                <a:latin typeface="Trebuchet MS"/>
                <a:ea typeface="Trebuchet MS"/>
                <a:cs typeface="Trebuchet MS"/>
                <a:sym typeface="Trebuchet MS"/>
              </a:rPr>
              <a:t>Diretriz: deixe claro quando o carregamento estiver ocorrendo. No mínimo, mostre um spinner de atividade que comunique que algo está acontecendo. Melhor ainda, exiba o progresso explícito para que as pessoas possam avaliar quanto tempo estarão esperando.</a:t>
            </a:r>
            <a:endParaRPr sz="13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50">
                <a:latin typeface="Trebuchet MS"/>
                <a:ea typeface="Trebuchet MS"/>
                <a:cs typeface="Trebuchet MS"/>
                <a:sym typeface="Trebuchet MS"/>
              </a:rPr>
              <a:t>Podemos observar esta indicação de carregamento no app da amazon.</a:t>
            </a:r>
            <a:endParaRPr sz="13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/>
        </p:nvSpPr>
        <p:spPr>
          <a:xfrm>
            <a:off x="3898075" y="4798725"/>
            <a:ext cx="1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Felipe Beser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775" y="318425"/>
            <a:ext cx="2031476" cy="439797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/>
          <p:nvPr/>
        </p:nvSpPr>
        <p:spPr>
          <a:xfrm>
            <a:off x="4224350" y="817075"/>
            <a:ext cx="1411200" cy="1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de inicialização</a:t>
            </a:r>
            <a:r>
              <a:rPr lang="pt-BR"/>
              <a:t> </a:t>
            </a:r>
            <a:endParaRPr/>
          </a:p>
        </p:txBody>
      </p:sp>
      <p:sp>
        <p:nvSpPr>
          <p:cNvPr id="336" name="Google Shape;336;p45"/>
          <p:cNvSpPr txBox="1"/>
          <p:nvPr>
            <p:ph idx="1" type="body"/>
          </p:nvPr>
        </p:nvSpPr>
        <p:spPr>
          <a:xfrm>
            <a:off x="387900" y="1490600"/>
            <a:ext cx="4291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Diretriz: crie uma tela de inicialização quase idêntica à primeira tela do seu aplicativo. Se você incluir elementos que pareçam diferentes quando o aplicativo terminar de ser iniciado, as pessoas poderão experimentar um flash desagradável entre a tela de inicialização e a primeira tela do aplicativo.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Embora a Amazon não siga as diretrizes sobre a tela de inicialização, mantendo uma imagem com a logo, não observei nenhum tipo de flash ou grande discrepância entre esta tela e a primeira tela do aplicativo. Notei que diversas empresas utilizam este tipo de tela de inicialização com suas logos como Facebook, Instagram, Spotify, Nubank, Twitch, entre outras.. 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3898075" y="4798725"/>
            <a:ext cx="1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Felipe Beser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150" y="184450"/>
            <a:ext cx="2131399" cy="461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Teclado</a:t>
            </a:r>
            <a:endParaRPr/>
          </a:p>
        </p:txBody>
      </p:sp>
      <p:sp>
        <p:nvSpPr>
          <p:cNvPr id="344" name="Google Shape;344;p46"/>
          <p:cNvSpPr txBox="1"/>
          <p:nvPr>
            <p:ph idx="1" type="body"/>
          </p:nvPr>
        </p:nvSpPr>
        <p:spPr>
          <a:xfrm>
            <a:off x="387900" y="1490600"/>
            <a:ext cx="4291500" cy="3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Uma das d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iretrizes de teclado: </a:t>
            </a: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Combine o teclado na tela com o tipo de conteúdo que as pessoas estão editando. Por exemplo, você pode ajudar as pessoas a inserir dados numéricos fornecendo os números e o teclado de pontuação.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A Amazon segue essa diretriz, exemplificada ao lado. Quando selecionamos o campo "Telefone" no cadastro de endereço do usuário, o teclado numérico é apresentado, facilitando a entrada do dado em questão.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3898075" y="4798725"/>
            <a:ext cx="1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Felipe Beser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200" y="241388"/>
            <a:ext cx="2152850" cy="46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Permitir fácil reversão de ação</a:t>
            </a:r>
            <a:endParaRPr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387900" y="1718825"/>
            <a:ext cx="40218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Esse recurso alivia a ansiedade; assim, incentiva a exploração de opções desconhecidas(Shneiderman et al., 2009: 82). 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>
            <a:off x="2882400" y="4777575"/>
            <a:ext cx="33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David Sena - Interação com o usuário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238" y="1285950"/>
            <a:ext cx="2077951" cy="33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7"/>
          <p:cNvSpPr txBox="1"/>
          <p:nvPr>
            <p:ph idx="1" type="body"/>
          </p:nvPr>
        </p:nvSpPr>
        <p:spPr>
          <a:xfrm>
            <a:off x="387900" y="3782850"/>
            <a:ext cx="40218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Briefly and precisely describe the operation to be undone or redone.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Reconhecer e informar erro de forma simples</a:t>
            </a:r>
            <a:endParaRPr/>
          </a:p>
        </p:txBody>
      </p:sp>
      <p:sp>
        <p:nvSpPr>
          <p:cNvPr id="361" name="Google Shape;361;p48"/>
          <p:cNvSpPr txBox="1"/>
          <p:nvPr>
            <p:ph idx="1" type="body"/>
          </p:nvPr>
        </p:nvSpPr>
        <p:spPr>
          <a:xfrm>
            <a:off x="387900" y="1718825"/>
            <a:ext cx="40218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Se um erro for cometido, o sistema deve ser capaz de detectar o erro e oferecer de forma simples, mecanismos compreensíveis para lidar com o erro (Shneiderman, 2005: 2). 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3898075" y="4798725"/>
            <a:ext cx="18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David Sena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075" y="1084325"/>
            <a:ext cx="2068214" cy="33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689" y="1677225"/>
            <a:ext cx="1737211" cy="332401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387900" y="3518350"/>
            <a:ext cx="40218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Ajude os usuários a reconhecerem, diagnosticarem e recuperarem-se de erros.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>
                <a:latin typeface="Trebuchet MS"/>
                <a:ea typeface="Trebuchet MS"/>
                <a:cs typeface="Trebuchet MS"/>
                <a:sym typeface="Trebuchet MS"/>
              </a:rPr>
              <a:t>(9 heurística de Nielsen sobre design de interface)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Captura de Tela</a:t>
            </a:r>
            <a:endParaRPr/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87900" y="1489825"/>
            <a:ext cx="3860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0861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</a:t>
            </a:r>
            <a:r>
              <a:rPr lang="pt-BR"/>
              <a:t>s capturas de tela </a:t>
            </a:r>
            <a:r>
              <a:rPr lang="pt-BR"/>
              <a:t>aparece</a:t>
            </a:r>
            <a:r>
              <a:rPr lang="pt-BR"/>
              <a:t> brevemente em forma de visualização na parte inferior da tela após serem tiradas;</a:t>
            </a:r>
            <a:endParaRPr/>
          </a:p>
          <a:p>
            <a:pPr indent="-30861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O usuário pode deslizar uma visualização para o lado para dispensá-la (uma visualização é dispensada automaticamente após alguns segundos se o usuário não fizer nada);</a:t>
            </a:r>
            <a:endParaRPr/>
          </a:p>
          <a:p>
            <a:pPr indent="-30861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 Tocar em uma visualização para acesso rápido às ferramentas de marcação instantânea e compartilhamento;</a:t>
            </a:r>
            <a:endParaRPr/>
          </a:p>
          <a:p>
            <a:pPr indent="-30861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As capturas de tela são salvas em um álbum de capturas de tela em Fotos.</a:t>
            </a:r>
            <a:endParaRPr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75" y="458025"/>
            <a:ext cx="2375650" cy="42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9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 Beatriz Cardoso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Compartilhamento e Ações</a:t>
            </a:r>
            <a:endParaRPr/>
          </a:p>
        </p:txBody>
      </p:sp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</a:t>
            </a:r>
            <a:r>
              <a:rPr lang="pt-BR"/>
              <a:t>ermitem que as pessoas iniciem tarefas específicas de conteúdo, como adicionar um marcador, copiar um link ou salvar uma imagem;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As pessoas acessam extensões de compartilhamento e extensões de ação tocando em um botão de ação em um aplicativo para exibir uma visualização de atividade;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Uma visualização de atividade mostra apenas extensões relevantes para o contexto atual.</a:t>
            </a:r>
            <a:endParaRPr/>
          </a:p>
        </p:txBody>
      </p:sp>
      <p:pic>
        <p:nvPicPr>
          <p:cNvPr id="380" name="Google Shape;380;p50"/>
          <p:cNvPicPr preferRelativeResize="0"/>
          <p:nvPr/>
        </p:nvPicPr>
        <p:blipFill rotWithShape="1">
          <a:blip r:embed="rId3">
            <a:alphaModFix/>
          </a:blip>
          <a:srcRect b="0" l="0" r="0" t="6410"/>
          <a:stretch/>
        </p:blipFill>
        <p:spPr>
          <a:xfrm>
            <a:off x="6773075" y="1101675"/>
            <a:ext cx="1983025" cy="35819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50"/>
          <p:cNvSpPr/>
          <p:nvPr/>
        </p:nvSpPr>
        <p:spPr>
          <a:xfrm>
            <a:off x="6873063" y="1489825"/>
            <a:ext cx="311400" cy="30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0"/>
          <p:cNvSpPr/>
          <p:nvPr/>
        </p:nvSpPr>
        <p:spPr>
          <a:xfrm>
            <a:off x="7309713" y="1489825"/>
            <a:ext cx="311400" cy="30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0"/>
          <p:cNvSpPr/>
          <p:nvPr/>
        </p:nvSpPr>
        <p:spPr>
          <a:xfrm>
            <a:off x="7768875" y="1489825"/>
            <a:ext cx="311400" cy="30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0"/>
          <p:cNvSpPr/>
          <p:nvPr/>
        </p:nvSpPr>
        <p:spPr>
          <a:xfrm>
            <a:off x="8183050" y="1489825"/>
            <a:ext cx="342300" cy="30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50"/>
          <p:cNvPicPr preferRelativeResize="0"/>
          <p:nvPr/>
        </p:nvPicPr>
        <p:blipFill rotWithShape="1">
          <a:blip r:embed="rId4">
            <a:alphaModFix/>
          </a:blip>
          <a:srcRect b="4814" l="25070" r="53810" t="12602"/>
          <a:stretch/>
        </p:blipFill>
        <p:spPr>
          <a:xfrm>
            <a:off x="4731025" y="1101675"/>
            <a:ext cx="1983024" cy="35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0"/>
          <p:cNvSpPr/>
          <p:nvPr/>
        </p:nvSpPr>
        <p:spPr>
          <a:xfrm>
            <a:off x="6268425" y="2455025"/>
            <a:ext cx="1839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0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 Beatriz Cardoso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1"/>
          <p:cNvSpPr txBox="1"/>
          <p:nvPr/>
        </p:nvSpPr>
        <p:spPr>
          <a:xfrm>
            <a:off x="3187650" y="4756500"/>
            <a:ext cx="233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Diogo Di Blasi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783300" y="150300"/>
            <a:ext cx="34119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Entrada de Dados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50" y="1057950"/>
            <a:ext cx="2424051" cy="144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637" y="922963"/>
            <a:ext cx="1879300" cy="22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46650" y="2571750"/>
            <a:ext cx="25698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Char char="★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Sempre que possível, apresente opções. A ideia dessa diretriz é facilitar o cadastro ou qualquer entrada de dados do usuário pensando em ser mais ágil e evitando que o usuário digite longas palavras ou palavras difíceis.</a:t>
            </a:r>
            <a:r>
              <a:rPr lang="pt-BR" sz="1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197175" y="827863"/>
            <a:ext cx="22314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★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Obtenha informações do sistema sempre que possível. No print como podemos ver já é sinalizado o país, provavelmente baseado na localização do usuário.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197163" y="3004125"/>
            <a:ext cx="26448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CC00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Novamente a dica dada no campo pode confundir o usuário, ou seja, como um telefone do Brasil pode ter o formato apresentado na dica?. Para mim eles poderiam dar a dica de acordo com o formato do país selecionado.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7699725" y="4644200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Gabriel Santos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2"/>
          <p:cNvSpPr txBox="1"/>
          <p:nvPr/>
        </p:nvSpPr>
        <p:spPr>
          <a:xfrm>
            <a:off x="714625" y="4690700"/>
            <a:ext cx="233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Diogo Di Blasi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3"/>
          <p:cNvSpPr txBox="1"/>
          <p:nvPr/>
        </p:nvSpPr>
        <p:spPr>
          <a:xfrm>
            <a:off x="4814375" y="4568725"/>
            <a:ext cx="233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Diogo Di  Blasi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4" y="0"/>
            <a:ext cx="9262525" cy="52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4"/>
          <p:cNvSpPr txBox="1"/>
          <p:nvPr/>
        </p:nvSpPr>
        <p:spPr>
          <a:xfrm>
            <a:off x="714625" y="4690700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Diogo Di Blasi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"/>
            <a:ext cx="9088226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5"/>
          <p:cNvSpPr txBox="1"/>
          <p:nvPr/>
        </p:nvSpPr>
        <p:spPr>
          <a:xfrm>
            <a:off x="6424200" y="186575"/>
            <a:ext cx="233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Diogo Di Blasi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975" y="-29396"/>
            <a:ext cx="9144000" cy="517289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6"/>
          <p:cNvSpPr txBox="1"/>
          <p:nvPr/>
        </p:nvSpPr>
        <p:spPr>
          <a:xfrm>
            <a:off x="714625" y="4690700"/>
            <a:ext cx="233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Daniel Bastos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0" y="450425"/>
            <a:ext cx="2364849" cy="18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125" y="581825"/>
            <a:ext cx="2683575" cy="10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363" y="581825"/>
            <a:ext cx="2364851" cy="1060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145500" y="2524025"/>
            <a:ext cx="31203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★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Sempre que possível, apresente opções. Nesse caso é possível dizer que se 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encaixa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no contexto de apresentar opções, mas como forma de 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preenchimento automático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baseado nas últimas informações fornecidas pelo usuário que foram salvas automaticamente.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265800" y="1950525"/>
            <a:ext cx="24492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❏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Mostre uma dica em um campo de texto para ajudar a comunicar o propósito como por exemplo “e-mail”, “senha”. Não vejo essa dica no campo, ele apenas diz ao usuário por meio do texto que antecede o campo a ser preenchido ao que se refere o respectivo campo.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927800" y="1988700"/>
            <a:ext cx="2863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CC00"/>
                </a:solidFill>
                <a:latin typeface="Trebuchet MS"/>
                <a:ea typeface="Trebuchet MS"/>
                <a:cs typeface="Trebuchet MS"/>
                <a:sym typeface="Trebuchet MS"/>
              </a:rPr>
              <a:t>! 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Novamente não há dica, mas no campo senha é informado o mínimo de caracteres a serem inseridos, o que ajuda o usuário a não fazer senhas tão curtas e também não haver necessidade de senhas tão longas.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539975" y="460162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Gabriel Santos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976025" cy="309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525" y="152400"/>
            <a:ext cx="2285460" cy="309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4701500" y="152400"/>
            <a:ext cx="27720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❏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Habilite o avanço somente após coletar os valores necessários. O botão “Continuar” é ativo durante todo o cadastro, ao clicar nele a ideia poderia ser “avançar campo”, mas não é o caso. O botão “Continuar” só muda quando é inserida a senha, no caso, para “Verificar e-mail”.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554075" y="3068400"/>
            <a:ext cx="30354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★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Exija valores de campo somente quando necessário. É exigido no momento em que clicamos para continuar, no caso ao lado ele pede o e-mail ou celular e uma senha que seriam informações para login.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7539975" y="460162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Gabriel Santos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00" y="705875"/>
            <a:ext cx="2778525" cy="34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3589175" y="789250"/>
            <a:ext cx="28965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❏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Valide dinamicamente os valores dos campos. Não há verificação de erros, ou seja, o usuário digitaria tudo primeiro para depois ele dizer que o e-mail é incorreto ou inválido, o que faria o usuário digitar tudo novamente. No caso dessa diretriz o propósito é evitar isso e ir fazendo a verificação conforme o usuário vai inserindo as informações.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7539975" y="460162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Gabriel Santos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324750" y="429400"/>
            <a:ext cx="24945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Modo Escuro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50" y="1239550"/>
            <a:ext cx="2271849" cy="28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825" y="2571750"/>
            <a:ext cx="4082301" cy="1742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7" name="Google Shape;127;p20"/>
          <p:cNvSpPr txBox="1"/>
          <p:nvPr/>
        </p:nvSpPr>
        <p:spPr>
          <a:xfrm>
            <a:off x="2788825" y="1239550"/>
            <a:ext cx="3258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rebuchet MS"/>
              <a:buChar char="★"/>
            </a:pP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Prefira as cores de fundo do sistema. Usando o modo escuro do sistema podemos dizer que temos uma cor elevada, uma vez que as cores são classificadas em: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539975" y="460162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Gabriel Santos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00" y="598700"/>
            <a:ext cx="2402100" cy="29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0325" y="598700"/>
            <a:ext cx="2494900" cy="30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5687050" y="598700"/>
            <a:ext cx="2761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CC00"/>
                </a:solidFill>
                <a:latin typeface="Trebuchet MS"/>
                <a:ea typeface="Trebuchet MS"/>
                <a:cs typeface="Trebuchet MS"/>
                <a:sym typeface="Trebuchet MS"/>
              </a:rPr>
              <a:t>! </a:t>
            </a:r>
            <a:r>
              <a:rPr lang="pt-BR" sz="13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Garanta contraste de cor suficiente em todas as aparências. Como foi usado o modo escuro do navegador, temos um contraste que prejudica a barra de pesquisa, porque no celular quase não se percebe o ícone da lupa, sendo somente visto por conta do texto em cores que dizem ao usuário que ali há uma barra de pesquisa.</a:t>
            </a:r>
            <a:endParaRPr sz="13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7539975" y="460162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Gabriel Santos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FF00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